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8" r:id="rId7"/>
    <p:sldId id="259" r:id="rId8"/>
    <p:sldId id="262" r:id="rId9"/>
    <p:sldId id="263" r:id="rId10"/>
    <p:sldId id="264" r:id="rId11"/>
    <p:sldId id="265" r:id="rId12"/>
    <p:sldId id="266" r:id="rId13"/>
    <p:sldId id="267" r:id="rId14"/>
    <p:sldId id="261" r:id="rId15"/>
  </p:sldIdLst>
  <p:sldSz cx="12192000" cy="685800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B3452A41-3357-4CC5-A7DC-D0A2DC86B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396341-AC5E-4A38-B501-FED353A0655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9FBDB-E166-4D0E-9DD4-2F01B73D16C3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9822AB0-6126-4F2D-B58A-A687B8965A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2EB85F-C5F2-49BF-826C-C90484F3287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4F2056-D3CF-4887-B799-1FF5C4918B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91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38056-AA34-4BC0-83C9-DEF95C14993A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9FD13-9537-4BFF-B90E-871CD8576FD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01757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655200" y="365040"/>
            <a:ext cx="5119560" cy="169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E3E3E3"/>
                </a:solidFill>
                <a:latin typeface="Calisto MT"/>
              </a:rPr>
              <a:t>Projet de Majeure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758880" y="3194280"/>
            <a:ext cx="5119560" cy="169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Dylan </a:t>
            </a:r>
            <a:r>
              <a:rPr lang="en-US" sz="2800" b="1" strike="noStrike" spc="-1" dirty="0">
                <a:solidFill>
                  <a:srgbClr val="FF0000"/>
                </a:solidFill>
                <a:latin typeface="Calisto MT"/>
                <a:ea typeface="DejaVu Sans"/>
              </a:rPr>
              <a:t>TO</a:t>
            </a: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STI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Cédric </a:t>
            </a:r>
            <a:r>
              <a:rPr lang="en-US" sz="2800" b="1" strike="noStrike" spc="-1" dirty="0">
                <a:solidFill>
                  <a:srgbClr val="FF0000"/>
                </a:solidFill>
                <a:latin typeface="Calisto MT"/>
                <a:ea typeface="DejaVu Sans"/>
              </a:rPr>
              <a:t>KU</a:t>
            </a: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ASSIVI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Pedro FOLETTO </a:t>
            </a:r>
            <a:r>
              <a:rPr lang="en-US" sz="2800" b="1" strike="noStrike" spc="-1" dirty="0">
                <a:solidFill>
                  <a:srgbClr val="FF0000"/>
                </a:solidFill>
                <a:latin typeface="Calisto MT"/>
                <a:ea typeface="DejaVu Sans"/>
              </a:rPr>
              <a:t>PI</a:t>
            </a: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MENTA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55" name="CustomShape 3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" name="Espace réservé du contenu 4">
            <a:extLst>
              <a:ext uri="{FF2B5EF4-FFF2-40B4-BE49-F238E27FC236}">
                <a16:creationId xmlns:a16="http://schemas.microsoft.com/office/drawing/2014/main" id="{5FB02809-B8B7-4BF4-AAE1-2E04E6824AAE}"/>
              </a:ext>
            </a:extLst>
          </p:cNvPr>
          <p:cNvPicPr/>
          <p:nvPr/>
        </p:nvPicPr>
        <p:blipFill>
          <a:blip r:embed="rId2"/>
          <a:srcRect l="18616" r="17639"/>
          <a:stretch/>
        </p:blipFill>
        <p:spPr>
          <a:xfrm>
            <a:off x="5878800" y="0"/>
            <a:ext cx="6312600" cy="6857280"/>
          </a:xfrm>
          <a:prstGeom prst="rect">
            <a:avLst/>
          </a:prstGeom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210" name="Google Shape;92;p18"/>
          <p:cNvPicPr/>
          <p:nvPr/>
        </p:nvPicPr>
        <p:blipFill>
          <a:blip r:embed="rId2"/>
          <a:srcRect b="74242"/>
          <a:stretch/>
        </p:blipFill>
        <p:spPr>
          <a:xfrm>
            <a:off x="759600" y="1914840"/>
            <a:ext cx="10420200" cy="1128600"/>
          </a:xfrm>
          <a:prstGeom prst="rect">
            <a:avLst/>
          </a:prstGeom>
          <a:ln>
            <a:noFill/>
          </a:ln>
        </p:spPr>
      </p:pic>
      <p:pic>
        <p:nvPicPr>
          <p:cNvPr id="211" name="Google Shape;93;p18"/>
          <p:cNvPicPr/>
          <p:nvPr/>
        </p:nvPicPr>
        <p:blipFill>
          <a:blip r:embed="rId3"/>
          <a:stretch/>
        </p:blipFill>
        <p:spPr>
          <a:xfrm>
            <a:off x="203040" y="4114800"/>
            <a:ext cx="11784600" cy="1656000"/>
          </a:xfrm>
          <a:prstGeom prst="rect">
            <a:avLst/>
          </a:prstGeom>
          <a:ln>
            <a:noFill/>
          </a:ln>
        </p:spPr>
      </p:pic>
      <p:sp>
        <p:nvSpPr>
          <p:cNvPr id="212" name="CustomShape 2"/>
          <p:cNvSpPr/>
          <p:nvPr/>
        </p:nvSpPr>
        <p:spPr>
          <a:xfrm>
            <a:off x="5970240" y="3044160"/>
            <a:ext cx="2880" cy="735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290520" y="3429000"/>
            <a:ext cx="11610000" cy="129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800" b="0" strike="noStrike" spc="-1">
                <a:solidFill>
                  <a:srgbClr val="E3E3E3"/>
                </a:solidFill>
                <a:latin typeface="Calisto MT"/>
              </a:rPr>
              <a:t>Avez-vous des question ?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290520" y="1684080"/>
            <a:ext cx="11610000" cy="129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00" b="0" strike="noStrike" spc="-1">
                <a:solidFill>
                  <a:srgbClr val="FFFFFF"/>
                </a:solidFill>
                <a:latin typeface="Calisto MT"/>
                <a:ea typeface="DejaVu Sans"/>
              </a:rPr>
              <a:t>Merci pour votre attention !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"/>
          <p:cNvGrpSpPr/>
          <p:nvPr/>
        </p:nvGrpSpPr>
        <p:grpSpPr>
          <a:xfrm>
            <a:off x="4342680" y="719640"/>
            <a:ext cx="7191360" cy="5418000"/>
            <a:chOff x="4342680" y="719640"/>
            <a:chExt cx="7191360" cy="5418000"/>
          </a:xfrm>
        </p:grpSpPr>
        <p:sp>
          <p:nvSpPr>
            <p:cNvPr id="157" name="CustomShape 2"/>
            <p:cNvSpPr/>
            <p:nvPr/>
          </p:nvSpPr>
          <p:spPr>
            <a:xfrm>
              <a:off x="6896880" y="719640"/>
              <a:ext cx="2010240" cy="886680"/>
            </a:xfrm>
            <a:prstGeom prst="roundRect">
              <a:avLst>
                <a:gd name="adj" fmla="val 166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Calisto MT"/>
                  <a:ea typeface="DejaVu Sans"/>
                </a:rPr>
                <a:t>Initialisations</a:t>
              </a:r>
              <a:endParaRPr lang="en-US" sz="1800" b="0" strike="noStrike" spc="-1">
                <a:latin typeface="Arial"/>
              </a:endParaRPr>
            </a:p>
          </p:txBody>
        </p:sp>
        <p:grpSp>
          <p:nvGrpSpPr>
            <p:cNvPr id="158" name="Group 3"/>
            <p:cNvGrpSpPr/>
            <p:nvPr/>
          </p:nvGrpSpPr>
          <p:grpSpPr>
            <a:xfrm>
              <a:off x="4342680" y="2166480"/>
              <a:ext cx="7191360" cy="2903400"/>
              <a:chOff x="4342680" y="2166480"/>
              <a:chExt cx="7191360" cy="2903400"/>
            </a:xfrm>
          </p:grpSpPr>
          <p:sp>
            <p:nvSpPr>
              <p:cNvPr id="159" name="CustomShape 4"/>
              <p:cNvSpPr/>
              <p:nvPr/>
            </p:nvSpPr>
            <p:spPr>
              <a:xfrm>
                <a:off x="5203440" y="2166480"/>
                <a:ext cx="1754640" cy="988200"/>
              </a:xfrm>
              <a:prstGeom prst="roundRect">
                <a:avLst>
                  <a:gd name="adj" fmla="val 16667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000000"/>
                    </a:solidFill>
                    <a:latin typeface="Calisto MT"/>
                    <a:ea typeface="DejaVu Sans"/>
                  </a:rPr>
                  <a:t>Start promenade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0" name="CustomShape 5"/>
              <p:cNvSpPr/>
              <p:nvPr/>
            </p:nvSpPr>
            <p:spPr>
              <a:xfrm>
                <a:off x="5203440" y="3687120"/>
                <a:ext cx="1754640" cy="1093320"/>
              </a:xfrm>
              <a:prstGeom prst="roundRect">
                <a:avLst>
                  <a:gd name="adj" fmla="val 16667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FFFFFF"/>
                    </a:solidFill>
                    <a:latin typeface="Calisto MT"/>
                    <a:ea typeface="DejaVu Sans"/>
                  </a:rPr>
                  <a:t>Loop promenade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1" name="CustomShape 6"/>
              <p:cNvSpPr/>
              <p:nvPr/>
            </p:nvSpPr>
            <p:spPr>
              <a:xfrm>
                <a:off x="9037080" y="2166480"/>
                <a:ext cx="1754640" cy="1055160"/>
              </a:xfrm>
              <a:prstGeom prst="roundRect">
                <a:avLst>
                  <a:gd name="adj" fmla="val 16667"/>
                </a:avLst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FFFFFF"/>
                    </a:solidFill>
                    <a:latin typeface="Calisto MT"/>
                    <a:ea typeface="DejaVu Sans"/>
                  </a:rPr>
                  <a:t>Start Combat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2" name="CustomShape 7"/>
              <p:cNvSpPr/>
              <p:nvPr/>
            </p:nvSpPr>
            <p:spPr>
              <a:xfrm>
                <a:off x="8969760" y="3725640"/>
                <a:ext cx="1754640" cy="1017000"/>
              </a:xfrm>
              <a:prstGeom prst="roundRect">
                <a:avLst>
                  <a:gd name="adj" fmla="val 16667"/>
                </a:avLst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FFFFFF"/>
                    </a:solidFill>
                    <a:latin typeface="Calisto MT"/>
                    <a:ea typeface="DejaVu Sans"/>
                  </a:rPr>
                  <a:t>Loop Combat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3" name="CustomShape 8"/>
              <p:cNvSpPr/>
              <p:nvPr/>
            </p:nvSpPr>
            <p:spPr>
              <a:xfrm flipV="1">
                <a:off x="6946251" y="2649960"/>
                <a:ext cx="2077200" cy="1558080"/>
              </a:xfrm>
              <a:prstGeom prst="curvedConnector3">
                <a:avLst>
                  <a:gd name="adj1" fmla="val 53840"/>
                </a:avLst>
              </a:prstGeom>
              <a:noFill/>
              <a:ln w="76320">
                <a:solidFill>
                  <a:srgbClr val="0070C0"/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64" name="CustomShape 9"/>
              <p:cNvSpPr/>
              <p:nvPr/>
            </p:nvSpPr>
            <p:spPr>
              <a:xfrm rot="10800000">
                <a:off x="6959520" y="2661840"/>
                <a:ext cx="2010240" cy="1572480"/>
              </a:xfrm>
              <a:prstGeom prst="curvedConnector3">
                <a:avLst>
                  <a:gd name="adj1" fmla="val 60317"/>
                </a:avLst>
              </a:prstGeom>
              <a:noFill/>
              <a:ln w="76320">
                <a:solidFill>
                  <a:srgbClr val="00B050"/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165" name="Group 10"/>
              <p:cNvGrpSpPr/>
              <p:nvPr/>
            </p:nvGrpSpPr>
            <p:grpSpPr>
              <a:xfrm>
                <a:off x="4342680" y="3212280"/>
                <a:ext cx="1642680" cy="1857600"/>
                <a:chOff x="4342680" y="3212280"/>
                <a:chExt cx="1642680" cy="1857600"/>
              </a:xfrm>
            </p:grpSpPr>
            <p:sp>
              <p:nvSpPr>
                <p:cNvPr id="166" name="CustomShape 11"/>
                <p:cNvSpPr/>
                <p:nvPr/>
              </p:nvSpPr>
              <p:spPr>
                <a:xfrm rot="9811800">
                  <a:off x="4538880" y="3357000"/>
                  <a:ext cx="1249560" cy="156780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70C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67" name="CustomShape 12"/>
                <p:cNvSpPr/>
                <p:nvPr/>
              </p:nvSpPr>
              <p:spPr>
                <a:xfrm>
                  <a:off x="5433480" y="3534120"/>
                  <a:ext cx="166680" cy="152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70C0"/>
                  </a:solidFill>
                  <a:round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grpSp>
            <p:nvGrpSpPr>
              <p:cNvPr id="168" name="Group 13"/>
              <p:cNvGrpSpPr/>
              <p:nvPr/>
            </p:nvGrpSpPr>
            <p:grpSpPr>
              <a:xfrm>
                <a:off x="9975240" y="3222720"/>
                <a:ext cx="1558800" cy="1828080"/>
                <a:chOff x="9975240" y="3222720"/>
                <a:chExt cx="1558800" cy="1828080"/>
              </a:xfrm>
            </p:grpSpPr>
            <p:sp>
              <p:nvSpPr>
                <p:cNvPr id="169" name="CustomShape 14"/>
                <p:cNvSpPr/>
                <p:nvPr/>
              </p:nvSpPr>
              <p:spPr>
                <a:xfrm rot="11898600" flipH="1">
                  <a:off x="10190160" y="3360600"/>
                  <a:ext cx="1128240" cy="155196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B0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70" name="CustomShape 15"/>
                <p:cNvSpPr/>
                <p:nvPr/>
              </p:nvSpPr>
              <p:spPr>
                <a:xfrm flipH="1">
                  <a:off x="10317600" y="3534120"/>
                  <a:ext cx="149040" cy="152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B050"/>
                  </a:solidFill>
                  <a:round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171" name="CustomShape 16"/>
              <p:cNvSpPr/>
              <p:nvPr/>
            </p:nvSpPr>
            <p:spPr>
              <a:xfrm>
                <a:off x="6081120" y="3155400"/>
                <a:ext cx="360" cy="53100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50000"/>
                    <a:lumOff val="50000"/>
                  </a:schemeClr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72" name="CustomShape 17"/>
              <p:cNvSpPr/>
              <p:nvPr/>
            </p:nvSpPr>
            <p:spPr>
              <a:xfrm>
                <a:off x="9847440" y="3222360"/>
                <a:ext cx="360" cy="53100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85000"/>
                    <a:lumOff val="15000"/>
                  </a:schemeClr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sp>
          <p:nvSpPr>
            <p:cNvPr id="173" name="CustomShape 18"/>
            <p:cNvSpPr/>
            <p:nvPr/>
          </p:nvSpPr>
          <p:spPr>
            <a:xfrm rot="5400000">
              <a:off x="6712560" y="975960"/>
              <a:ext cx="558720" cy="1820520"/>
            </a:xfrm>
            <a:prstGeom prst="bentConnector3">
              <a:avLst>
                <a:gd name="adj1" fmla="val 50000"/>
              </a:avLst>
            </a:prstGeom>
            <a:noFill/>
            <a:ln w="76320">
              <a:solidFill>
                <a:schemeClr val="accent4">
                  <a:lumMod val="50000"/>
                </a:schemeClr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CustomShape 19"/>
            <p:cNvSpPr/>
            <p:nvPr/>
          </p:nvSpPr>
          <p:spPr>
            <a:xfrm>
              <a:off x="7019280" y="5250960"/>
              <a:ext cx="1879920" cy="886680"/>
            </a:xfrm>
            <a:prstGeom prst="roundRect">
              <a:avLst>
                <a:gd name="adj" fmla="val 16667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Calisto MT"/>
                  <a:ea typeface="DejaVu Sans"/>
                </a:rPr>
                <a:t>Game Over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75" name="CustomShape 20"/>
            <p:cNvSpPr/>
            <p:nvPr/>
          </p:nvSpPr>
          <p:spPr>
            <a:xfrm rot="5400000">
              <a:off x="8650080" y="4052880"/>
              <a:ext cx="507240" cy="1887120"/>
            </a:xfrm>
            <a:prstGeom prst="bentConnector3">
              <a:avLst>
                <a:gd name="adj1" fmla="val 37947"/>
              </a:avLst>
            </a:prstGeom>
            <a:noFill/>
            <a:ln w="76320">
              <a:solidFill>
                <a:srgbClr val="00B050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CustomShape 21"/>
          <p:cNvSpPr/>
          <p:nvPr/>
        </p:nvSpPr>
        <p:spPr>
          <a:xfrm>
            <a:off x="760320" y="2646000"/>
            <a:ext cx="3481920" cy="1499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00" b="0" strike="noStrike" spc="-1">
                <a:solidFill>
                  <a:srgbClr val="FFFFFF"/>
                </a:solidFill>
                <a:latin typeface="Calisto MT"/>
                <a:ea typeface="DejaVu Sans"/>
              </a:rPr>
              <a:t>Architecture du code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77" name="CustomShape 2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5202720" y="4665600"/>
            <a:ext cx="6638040" cy="129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800" b="0" strike="noStrike" spc="-1">
                <a:solidFill>
                  <a:srgbClr val="FFFFFF"/>
                </a:solidFill>
                <a:latin typeface="Calisto MT"/>
              </a:rPr>
              <a:t>Mode Jeu Libre</a:t>
            </a:r>
            <a:endParaRPr lang="en-US" sz="4800" b="0" strike="noStrike" spc="-1">
              <a:latin typeface="Arial"/>
            </a:endParaRPr>
          </a:p>
        </p:txBody>
      </p:sp>
      <p:pic>
        <p:nvPicPr>
          <p:cNvPr id="179" name="Image 10"/>
          <p:cNvPicPr/>
          <p:nvPr/>
        </p:nvPicPr>
        <p:blipFill>
          <a:blip r:embed="rId2"/>
          <a:srcRect l="2908" r="20351"/>
          <a:stretch/>
        </p:blipFill>
        <p:spPr>
          <a:xfrm>
            <a:off x="0" y="0"/>
            <a:ext cx="4847400" cy="4358880"/>
          </a:xfrm>
          <a:prstGeom prst="rect">
            <a:avLst/>
          </a:prstGeom>
          <a:ln>
            <a:noFill/>
          </a:ln>
        </p:spPr>
      </p:pic>
      <p:pic>
        <p:nvPicPr>
          <p:cNvPr id="180" name="Image 8"/>
          <p:cNvPicPr/>
          <p:nvPr/>
        </p:nvPicPr>
        <p:blipFill>
          <a:blip r:embed="rId3"/>
          <a:srcRect b="12766"/>
          <a:stretch/>
        </p:blipFill>
        <p:spPr>
          <a:xfrm>
            <a:off x="4971960" y="0"/>
            <a:ext cx="7216200" cy="4358880"/>
          </a:xfrm>
          <a:prstGeom prst="rect">
            <a:avLst/>
          </a:prstGeom>
          <a:ln>
            <a:noFill/>
          </a:ln>
        </p:spPr>
      </p:pic>
      <p:pic>
        <p:nvPicPr>
          <p:cNvPr id="181" name="Image 12"/>
          <p:cNvPicPr/>
          <p:nvPr/>
        </p:nvPicPr>
        <p:blipFill>
          <a:blip r:embed="rId4"/>
          <a:srcRect b="28112"/>
          <a:stretch/>
        </p:blipFill>
        <p:spPr>
          <a:xfrm>
            <a:off x="0" y="4472640"/>
            <a:ext cx="4847400" cy="2384640"/>
          </a:xfrm>
          <a:prstGeom prst="rect">
            <a:avLst/>
          </a:prstGeom>
          <a:ln>
            <a:noFill/>
          </a:ln>
        </p:spPr>
      </p:pic>
      <p:sp>
        <p:nvSpPr>
          <p:cNvPr id="182" name="CustomShape 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707040" y="4502160"/>
            <a:ext cx="10764720" cy="1206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E3E3E3"/>
                </a:solidFill>
                <a:latin typeface="Calisto MT"/>
              </a:rPr>
              <a:t>Mode Combat</a:t>
            </a:r>
            <a:endParaRPr lang="en-US" sz="6000" b="0" strike="noStrike" spc="-1">
              <a:latin typeface="Arial"/>
            </a:endParaRPr>
          </a:p>
        </p:txBody>
      </p:sp>
      <p:pic>
        <p:nvPicPr>
          <p:cNvPr id="184" name="Image 4"/>
          <p:cNvPicPr/>
          <p:nvPr/>
        </p:nvPicPr>
        <p:blipFill>
          <a:blip r:embed="rId2"/>
          <a:stretch/>
        </p:blipFill>
        <p:spPr>
          <a:xfrm>
            <a:off x="321840" y="845640"/>
            <a:ext cx="5457960" cy="2935800"/>
          </a:xfrm>
          <a:prstGeom prst="rect">
            <a:avLst/>
          </a:prstGeom>
          <a:ln>
            <a:noFill/>
          </a:ln>
        </p:spPr>
      </p:pic>
      <p:pic>
        <p:nvPicPr>
          <p:cNvPr id="185" name="Image 6"/>
          <p:cNvPicPr/>
          <p:nvPr/>
        </p:nvPicPr>
        <p:blipFill>
          <a:blip r:embed="rId3"/>
          <a:stretch/>
        </p:blipFill>
        <p:spPr>
          <a:xfrm>
            <a:off x="6411600" y="485280"/>
            <a:ext cx="5457960" cy="3656520"/>
          </a:xfrm>
          <a:prstGeom prst="rect">
            <a:avLst/>
          </a:prstGeom>
          <a:ln>
            <a:noFill/>
          </a:ln>
        </p:spPr>
      </p:pic>
      <p:sp>
        <p:nvSpPr>
          <p:cNvPr id="186" name="CustomShape 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415440" y="1014480"/>
            <a:ext cx="11359800" cy="245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 algn="ctr">
              <a:lnSpc>
                <a:spcPct val="100000"/>
              </a:lnSpc>
            </a:pPr>
            <a:r>
              <a:rPr lang="en-US" sz="5200" b="0" strike="noStrike" spc="-1">
                <a:solidFill>
                  <a:srgbClr val="000000"/>
                </a:solidFill>
                <a:latin typeface="Arial"/>
                <a:ea typeface="Arial"/>
              </a:rPr>
              <a:t>Q-Learning avec une Q-table</a:t>
            </a:r>
            <a:endParaRPr lang="en-US" sz="5200" b="0" strike="noStrike" spc="-1">
              <a:latin typeface="Arial"/>
            </a:endParaRPr>
          </a:p>
        </p:txBody>
      </p:sp>
      <p:pic>
        <p:nvPicPr>
          <p:cNvPr id="193" name="Google Shape;55;p13"/>
          <p:cNvPicPr/>
          <p:nvPr/>
        </p:nvPicPr>
        <p:blipFill>
          <a:blip r:embed="rId2"/>
          <a:srcRect b="6199"/>
          <a:stretch/>
        </p:blipFill>
        <p:spPr>
          <a:xfrm>
            <a:off x="121320" y="5368320"/>
            <a:ext cx="2374200" cy="1488600"/>
          </a:xfrm>
          <a:prstGeom prst="rect">
            <a:avLst/>
          </a:prstGeom>
          <a:ln>
            <a:noFill/>
          </a:ln>
        </p:spPr>
      </p:pic>
      <p:sp>
        <p:nvSpPr>
          <p:cNvPr id="194" name="CustomShape 2"/>
          <p:cNvSpPr/>
          <p:nvPr/>
        </p:nvSpPr>
        <p:spPr>
          <a:xfrm>
            <a:off x="1211040" y="3796920"/>
            <a:ext cx="2961720" cy="1783440"/>
          </a:xfrm>
          <a:prstGeom prst="cloudCallout">
            <a:avLst>
              <a:gd name="adj1" fmla="val -29557"/>
              <a:gd name="adj2" fmla="val 69729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95" name="Google Shape;57;p13"/>
          <p:cNvPicPr/>
          <p:nvPr/>
        </p:nvPicPr>
        <p:blipFill>
          <a:blip r:embed="rId3"/>
          <a:stretch/>
        </p:blipFill>
        <p:spPr>
          <a:xfrm>
            <a:off x="1504800" y="4065120"/>
            <a:ext cx="2374200" cy="1246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Q learning avec une Q-table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5447520" y="2193480"/>
            <a:ext cx="6743880" cy="313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</a:pPr>
            <a:r>
              <a:rPr lang="en-US" sz="1800" b="1" strike="noStrike" spc="-1">
                <a:solidFill>
                  <a:srgbClr val="595959"/>
                </a:solidFill>
                <a:latin typeface="Arial"/>
                <a:ea typeface="Arial"/>
              </a:rPr>
              <a:t>Objectif: </a:t>
            </a: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apprendre quelle est la meilleure action à prendre dans chaque état (situation) possible.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r>
              <a:rPr lang="en-US" sz="1800" b="1" strike="noStrike" spc="-1">
                <a:solidFill>
                  <a:srgbClr val="595959"/>
                </a:solidFill>
                <a:latin typeface="Arial"/>
                <a:ea typeface="Arial"/>
              </a:rPr>
              <a:t>Comment: </a:t>
            </a: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un tableau où on calcule le </a:t>
            </a:r>
            <a:r>
              <a:rPr lang="en-US" sz="1800" b="0" u="sng" strike="noStrike" spc="-1">
                <a:solidFill>
                  <a:srgbClr val="595959"/>
                </a:solidFill>
                <a:uFillTx/>
                <a:latin typeface="Arial"/>
                <a:ea typeface="Arial"/>
              </a:rPr>
              <a:t>maximum des récompenses futurs attendus</a:t>
            </a: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, pour chaque état, pour chaque action.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98" name="Google Shape;64;p14"/>
          <p:cNvPicPr/>
          <p:nvPr/>
        </p:nvPicPr>
        <p:blipFill>
          <a:blip r:embed="rId2"/>
          <a:srcRect l="11712"/>
          <a:stretch/>
        </p:blipFill>
        <p:spPr>
          <a:xfrm>
            <a:off x="228960" y="2081880"/>
            <a:ext cx="4465440" cy="3360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415440" y="592920"/>
            <a:ext cx="365904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États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540000" y="1669320"/>
            <a:ext cx="5072760" cy="34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Chaque état est un nombre entier calculé à partir de: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Distance pour l'ennemi en X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Distance pour l'ennemi en Y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HP de l'ennemi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HP de soi même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201" name="CustomShape 3"/>
          <p:cNvSpPr/>
          <p:nvPr/>
        </p:nvSpPr>
        <p:spPr>
          <a:xfrm>
            <a:off x="6594120" y="592920"/>
            <a:ext cx="365904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Actions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02" name="CustomShape 4"/>
          <p:cNvSpPr/>
          <p:nvPr/>
        </p:nvSpPr>
        <p:spPr>
          <a:xfrm>
            <a:off x="6347520" y="1865520"/>
            <a:ext cx="5705280" cy="422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en haut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en bas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à gauche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à droite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Attaquer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203" name="CustomShape 5"/>
          <p:cNvSpPr/>
          <p:nvPr/>
        </p:nvSpPr>
        <p:spPr>
          <a:xfrm>
            <a:off x="743760" y="5328000"/>
            <a:ext cx="1070388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  <a:spcAft>
                <a:spcPts val="1599"/>
              </a:spcAft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Nombre d'états au total: 100   				Nombre d'actions au total: 5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Boucle d'entraînement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205" name="Google Shape;79;p16"/>
          <p:cNvPicPr/>
          <p:nvPr/>
        </p:nvPicPr>
        <p:blipFill>
          <a:blip r:embed="rId2"/>
          <a:stretch/>
        </p:blipFill>
        <p:spPr>
          <a:xfrm>
            <a:off x="1702080" y="2075400"/>
            <a:ext cx="3689280" cy="4068360"/>
          </a:xfrm>
          <a:prstGeom prst="rect">
            <a:avLst/>
          </a:prstGeom>
          <a:ln>
            <a:noFill/>
          </a:ln>
        </p:spPr>
      </p:pic>
      <p:pic>
        <p:nvPicPr>
          <p:cNvPr id="206" name="Google Shape;80;p16"/>
          <p:cNvPicPr/>
          <p:nvPr/>
        </p:nvPicPr>
        <p:blipFill>
          <a:blip r:embed="rId3"/>
          <a:stretch/>
        </p:blipFill>
        <p:spPr>
          <a:xfrm>
            <a:off x="5923440" y="2075400"/>
            <a:ext cx="5752800" cy="3210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208" name="Google Shape;86;p17"/>
          <p:cNvPicPr/>
          <p:nvPr/>
        </p:nvPicPr>
        <p:blipFill>
          <a:blip r:embed="rId2"/>
          <a:stretch/>
        </p:blipFill>
        <p:spPr>
          <a:xfrm>
            <a:off x="759600" y="2160360"/>
            <a:ext cx="10420200" cy="4378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40</TotalTime>
  <Words>156</Words>
  <Application>Microsoft Office PowerPoint</Application>
  <PresentationFormat>Grand écran</PresentationFormat>
  <Paragraphs>36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Calisto MT</vt:lpstr>
      <vt:lpstr>Symbol</vt:lpstr>
      <vt:lpstr>Wingdings</vt:lpstr>
      <vt:lpstr>Office Theme</vt:lpstr>
      <vt:lpstr>Office Theme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de Majeure</dc:title>
  <dc:subject/>
  <dc:creator>Cédric KUASSIVI</dc:creator>
  <dc:description/>
  <cp:lastModifiedBy>Cédric KUASSIVI</cp:lastModifiedBy>
  <cp:revision>8</cp:revision>
  <dcterms:created xsi:type="dcterms:W3CDTF">2019-01-24T21:20:17Z</dcterms:created>
  <dcterms:modified xsi:type="dcterms:W3CDTF">2019-01-25T08:38:44Z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</vt:i4>
  </property>
</Properties>
</file>